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83" r:id="rId4"/>
    <p:sldMasterId id="2147483703" r:id="rId5"/>
    <p:sldMasterId id="2147483720" r:id="rId6"/>
  </p:sldMasterIdLst>
  <p:notesMasterIdLst>
    <p:notesMasterId r:id="rId9"/>
  </p:notesMasterIdLst>
  <p:sldIdLst>
    <p:sldId id="374" r:id="rId7"/>
    <p:sldId id="321" r:id="rId8"/>
    <p:sldId id="323" r:id="rId10"/>
    <p:sldId id="360" r:id="rId11"/>
    <p:sldId id="361" r:id="rId12"/>
    <p:sldId id="370" r:id="rId13"/>
    <p:sldId id="371" r:id="rId14"/>
    <p:sldId id="372" r:id="rId15"/>
    <p:sldId id="373" r:id="rId16"/>
    <p:sldId id="375"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83"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999宝藏网" initials="9"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82C00"/>
    <a:srgbClr val="FFFFFF"/>
    <a:srgbClr val="0033CC"/>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083"/>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1" Type="http://schemas.openxmlformats.org/officeDocument/2006/relationships/commentAuthors" Target="commentAuthors.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22" name="Rectangle 7"/>
          <p:cNvSpPr txBox="1">
            <a:spLocks noGrp="1"/>
          </p:cNvSpPr>
          <p:nvPr/>
        </p:nvSpPr>
        <p:spPr>
          <a:xfrm>
            <a:off x="3781425" y="9407525"/>
            <a:ext cx="2892425" cy="495300"/>
          </a:xfrm>
          <a:prstGeom prst="rect">
            <a:avLst/>
          </a:prstGeom>
          <a:noFill/>
          <a:ln w="9525">
            <a:noFill/>
          </a:ln>
        </p:spPr>
        <p:txBody>
          <a:bodyPr anchor="b" anchorCtr="0"/>
          <a:p>
            <a:pPr lvl="0" algn="r" eaLnBrk="1" hangingPunct="1"/>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
        <p:nvSpPr>
          <p:cNvPr id="440323" name="Rectangle 2"/>
          <p:cNvSpPr>
            <a:spLocks noRot="1" noTextEdit="1"/>
          </p:cNvSpPr>
          <p:nvPr>
            <p:ph type="sldImg"/>
          </p:nvPr>
        </p:nvSpPr>
        <p:spPr/>
      </p:sp>
      <p:sp>
        <p:nvSpPr>
          <p:cNvPr id="440324" name="Rectangle 3"/>
          <p:cNvSpPr>
            <a:spLocks noGrp="1"/>
          </p:cNvSpPr>
          <p:nvPr>
            <p:ph type="body" idx="1"/>
          </p:nvPr>
        </p:nvSpPr>
        <p:spPr/>
        <p:txBody>
          <a:bodyPr wrap="square" lIns="91440" tIns="45720" rIns="91440" bIns="45720" anchor="t" anchorCtr="0"/>
          <a:p>
            <a:pPr lvl="0"/>
            <a:endParaRPr lang="zh-CN"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226.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0" Type="http://schemas.openxmlformats.org/officeDocument/2006/relationships/tags" Target="../tags/tag227.xml"/><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tags" Target="../tags/tag237.xml"/><Relationship Id="rId2" Type="http://schemas.openxmlformats.org/officeDocument/2006/relationships/tags" Target="../tags/tag236.xml"/><Relationship Id="rId10" Type="http://schemas.openxmlformats.org/officeDocument/2006/relationships/tags" Target="../tags/tag244.xml"/><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60118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3" cy="601186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60118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lt1"/>
              </a:solidFill>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6863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6863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4" name="Holder 4"/>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44356" y="805402"/>
            <a:ext cx="11142979" cy="369332"/>
          </a:xfrm>
          <a:prstGeom prst="rect">
            <a:avLst/>
          </a:prstGeom>
        </p:spPr>
        <p:txBody>
          <a:bodyPr wrap="square" lIns="0" tIns="0" rIns="0" bIns="0">
            <a:spAutoFit/>
          </a:bodyPr>
          <a:lstStyle>
            <a:lvl1pPr>
              <a:defRPr sz="2400" b="0" i="0">
                <a:solidFill>
                  <a:srgbClr val="990000"/>
                </a:solidFill>
                <a:latin typeface="隶书" panose="02010509060101010101" charset="-122"/>
                <a:cs typeface="隶书" panose="02010509060101010101" charset="-122"/>
              </a:defRPr>
            </a:lvl1pPr>
          </a:lstStyle>
          <a:p/>
        </p:txBody>
      </p:sp>
      <p:sp>
        <p:nvSpPr>
          <p:cNvPr id="3" name="Holder 3"/>
          <p:cNvSpPr>
            <a:spLocks noGrp="1"/>
          </p:cNvSpPr>
          <p:nvPr>
            <p:ph type="subTitle" idx="4"/>
          </p:nvPr>
        </p:nvSpPr>
        <p:spPr>
          <a:xfrm>
            <a:off x="1828800" y="3840480"/>
            <a:ext cx="8534400" cy="384721"/>
          </a:xfrm>
          <a:prstGeom prst="rect">
            <a:avLst/>
          </a:prstGeom>
        </p:spPr>
        <p:txBody>
          <a:bodyPr wrap="square" lIns="0" tIns="0" rIns="0" bIns="0">
            <a:spAutoFit/>
          </a:bodyPr>
          <a:lstStyle>
            <a:lvl1pPr>
              <a:defRPr/>
            </a:lvl1pPr>
          </a:lstStyle>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CC99"/>
                </a:solidFill>
                <a:latin typeface="隶书" panose="02010509060101010101" charset="-122"/>
                <a:cs typeface="隶书" panose="02010509060101010101" charset="-122"/>
              </a:defRPr>
            </a:lvl1pPr>
          </a:lstStyle>
          <a:p/>
        </p:txBody>
      </p:sp>
      <p:sp>
        <p:nvSpPr>
          <p:cNvPr id="5" name="Holder 5"/>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7.xml"/><Relationship Id="rId19" Type="http://schemas.openxmlformats.org/officeDocument/2006/relationships/tags" Target="../tags/tag123.xml"/><Relationship Id="rId18" Type="http://schemas.openxmlformats.org/officeDocument/2006/relationships/slideLayout" Target="../slideLayouts/slideLayout33.xml"/><Relationship Id="rId17" Type="http://schemas.openxmlformats.org/officeDocument/2006/relationships/slideLayout" Target="../slideLayouts/slideLayout32.xml"/><Relationship Id="rId16" Type="http://schemas.openxmlformats.org/officeDocument/2006/relationships/slideLayout" Target="../slideLayouts/slideLayout31.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6" Type="http://schemas.openxmlformats.org/officeDocument/2006/relationships/theme" Target="../theme/theme3.xml"/><Relationship Id="rId25" Type="http://schemas.openxmlformats.org/officeDocument/2006/relationships/tags" Target="../tags/tag256.xml"/><Relationship Id="rId24" Type="http://schemas.openxmlformats.org/officeDocument/2006/relationships/tags" Target="../tags/tag255.xml"/><Relationship Id="rId23" Type="http://schemas.openxmlformats.org/officeDocument/2006/relationships/tags" Target="../tags/tag254.xml"/><Relationship Id="rId22" Type="http://schemas.openxmlformats.org/officeDocument/2006/relationships/tags" Target="../tags/tag253.xml"/><Relationship Id="rId21" Type="http://schemas.openxmlformats.org/officeDocument/2006/relationships/tags" Target="../tags/tag252.xml"/><Relationship Id="rId20" Type="http://schemas.openxmlformats.org/officeDocument/2006/relationships/tags" Target="../tags/tag251.xml"/><Relationship Id="rId2" Type="http://schemas.openxmlformats.org/officeDocument/2006/relationships/slideLayout" Target="../slideLayouts/slideLayout35.xml"/><Relationship Id="rId19" Type="http://schemas.openxmlformats.org/officeDocument/2006/relationships/slideLayout" Target="../slideLayouts/slideLayout52.xml"/><Relationship Id="rId18" Type="http://schemas.openxmlformats.org/officeDocument/2006/relationships/slideLayout" Target="../slideLayouts/slideLayout51.xml"/><Relationship Id="rId17" Type="http://schemas.openxmlformats.org/officeDocument/2006/relationships/slideLayout" Target="../slideLayouts/slideLayout50.xml"/><Relationship Id="rId16" Type="http://schemas.openxmlformats.org/officeDocument/2006/relationships/slideLayout" Target="../slideLayouts/slideLayout49.xml"/><Relationship Id="rId15" Type="http://schemas.openxmlformats.org/officeDocument/2006/relationships/slideLayout" Target="../slideLayouts/slideLayout48.xml"/><Relationship Id="rId14" Type="http://schemas.openxmlformats.org/officeDocument/2006/relationships/slideLayout" Target="../slideLayouts/slideLayout47.xml"/><Relationship Id="rId13" Type="http://schemas.openxmlformats.org/officeDocument/2006/relationships/slideLayout" Target="../slideLayouts/slideLayout46.xml"/><Relationship Id="rId12" Type="http://schemas.openxmlformats.org/officeDocument/2006/relationships/slideLayout" Target="../slideLayouts/slideLayout45.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61.xml"/><Relationship Id="rId8" Type="http://schemas.openxmlformats.org/officeDocument/2006/relationships/slideLayout" Target="../slideLayouts/slideLayout60.xml"/><Relationship Id="rId7" Type="http://schemas.openxmlformats.org/officeDocument/2006/relationships/slideLayout" Target="../slideLayouts/slideLayout59.xml"/><Relationship Id="rId6" Type="http://schemas.openxmlformats.org/officeDocument/2006/relationships/slideLayout" Target="../slideLayouts/slideLayout58.xml"/><Relationship Id="rId5" Type="http://schemas.openxmlformats.org/officeDocument/2006/relationships/slideLayout" Target="../slideLayouts/slideLayout57.xml"/><Relationship Id="rId4" Type="http://schemas.openxmlformats.org/officeDocument/2006/relationships/slideLayout" Target="../slideLayouts/slideLayout56.xml"/><Relationship Id="rId3" Type="http://schemas.openxmlformats.org/officeDocument/2006/relationships/slideLayout" Target="../slideLayouts/slideLayout55.xml"/><Relationship Id="rId2" Type="http://schemas.openxmlformats.org/officeDocument/2006/relationships/slideLayout" Target="../slideLayouts/slideLayout54.xml"/><Relationship Id="rId18" Type="http://schemas.openxmlformats.org/officeDocument/2006/relationships/theme" Target="../theme/theme4.xml"/><Relationship Id="rId17" Type="http://schemas.openxmlformats.org/officeDocument/2006/relationships/image" Target="../media/image2.jpeg"/><Relationship Id="rId16" Type="http://schemas.openxmlformats.org/officeDocument/2006/relationships/slideLayout" Target="../slideLayouts/slideLayout68.xml"/><Relationship Id="rId15" Type="http://schemas.openxmlformats.org/officeDocument/2006/relationships/slideLayout" Target="../slideLayouts/slideLayout67.xml"/><Relationship Id="rId14" Type="http://schemas.openxmlformats.org/officeDocument/2006/relationships/slideLayout" Target="../slideLayouts/slideLayout66.xml"/><Relationship Id="rId13" Type="http://schemas.openxmlformats.org/officeDocument/2006/relationships/slideLayout" Target="../slideLayouts/slideLayout65.xml"/><Relationship Id="rId12" Type="http://schemas.openxmlformats.org/officeDocument/2006/relationships/slideLayout" Target="../slideLayouts/slideLayout64.xml"/><Relationship Id="rId11" Type="http://schemas.openxmlformats.org/officeDocument/2006/relationships/slideLayout" Target="../slideLayouts/slideLayout63.xml"/><Relationship Id="rId10" Type="http://schemas.openxmlformats.org/officeDocument/2006/relationships/slideLayout" Target="../slideLayouts/slideLayout62.xml"/><Relationship Id="rId1"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7.xml"/><Relationship Id="rId8" Type="http://schemas.openxmlformats.org/officeDocument/2006/relationships/slideLayout" Target="../slideLayouts/slideLayout76.xml"/><Relationship Id="rId7" Type="http://schemas.openxmlformats.org/officeDocument/2006/relationships/slideLayout" Target="../slideLayouts/slideLayout75.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3" Type="http://schemas.openxmlformats.org/officeDocument/2006/relationships/slideLayout" Target="../slideLayouts/slideLayout71.xml"/><Relationship Id="rId2" Type="http://schemas.openxmlformats.org/officeDocument/2006/relationships/slideLayout" Target="../slideLayouts/slideLayout70.xml"/><Relationship Id="rId15" Type="http://schemas.openxmlformats.org/officeDocument/2006/relationships/theme" Target="../theme/theme5.xml"/><Relationship Id="rId14" Type="http://schemas.openxmlformats.org/officeDocument/2006/relationships/image" Target="../media/image2.jpeg"/><Relationship Id="rId13" Type="http://schemas.openxmlformats.org/officeDocument/2006/relationships/slideLayout" Target="../slideLayouts/slideLayout81.xml"/><Relationship Id="rId12" Type="http://schemas.openxmlformats.org/officeDocument/2006/relationships/slideLayout" Target="../slideLayouts/slideLayout80.xml"/><Relationship Id="rId11" Type="http://schemas.openxmlformats.org/officeDocument/2006/relationships/slideLayout" Target="../slideLayouts/slideLayout79.xml"/><Relationship Id="rId10" Type="http://schemas.openxmlformats.org/officeDocument/2006/relationships/slideLayout" Target="../slideLayouts/slideLayout78.xml"/><Relationship Id="rId1"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6"/>
          <a:stretch>
            <a:fillRect/>
          </a:stretch>
        </a:blipFill>
        <a:effectLst/>
      </p:bgPr>
    </p:bg>
    <p:spTree>
      <p:nvGrpSpPr>
        <p:cNvPr id="1" name=""/>
        <p:cNvGrpSpPr/>
        <p:nvPr/>
      </p:nvGrpSpPr>
      <p:grpSpPr/>
      <p:sp>
        <p:nvSpPr>
          <p:cNvPr id="7" name="矩形 6"/>
          <p:cNvSpPr/>
          <p:nvPr/>
        </p:nvSpPr>
        <p:spPr>
          <a:xfrm>
            <a:off x="0" y="6678613"/>
            <a:ext cx="12192000" cy="179388"/>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7795" name="标题占位符 1"/>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17796" name="文本占位符 2"/>
          <p:cNvSpPr>
            <a:spLocks noGrp="1"/>
          </p:cNvSpPr>
          <p:nvPr>
            <p:ph type="body" idx="1"/>
          </p:nvPr>
        </p:nvSpPr>
        <p:spPr>
          <a:xfrm>
            <a:off x="609600" y="1600200"/>
            <a:ext cx="10972800" cy="46863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101600" y="6400800"/>
            <a:ext cx="4267200" cy="284163"/>
          </a:xfrm>
          <a:prstGeom prst="rect">
            <a:avLst/>
          </a:prstGeom>
        </p:spPr>
        <p:txBody>
          <a:bodyPr vert="horz" rtlCol="0" anchor="b"/>
          <a:lstStyle>
            <a:lvl1pPr algn="l" eaLnBrk="1" latinLnBrk="0" hangingPunct="1">
              <a:defRPr kumimoji="0" sz="1100">
                <a:solidFill>
                  <a:schemeClr val="tx2">
                    <a:lumMod val="75000"/>
                    <a:lumOff val="25000"/>
                  </a:schemeClr>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
        <p:nvSpPr>
          <p:cNvPr id="8" name="矩形 7"/>
          <p:cNvSpPr/>
          <p:nvPr/>
        </p:nvSpPr>
        <p:spPr>
          <a:xfrm>
            <a:off x="0" y="0"/>
            <a:ext cx="12192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灯片编号占位符 3"/>
          <p:cNvSpPr txBox="1">
            <a:spLocks noGrp="1"/>
          </p:cNvSpPr>
          <p:nvPr/>
        </p:nvSpPr>
        <p:spPr bwMode="gray">
          <a:xfrm>
            <a:off x="9745133" y="6381750"/>
            <a:ext cx="2029884" cy="244475"/>
          </a:xfrm>
          <a:prstGeom prst="rect">
            <a:avLst/>
          </a:prstGeom>
          <a:noFill/>
        </p:spPr>
        <p:txBody>
          <a:bodyPr anchor="b"/>
          <a:p>
            <a:pPr lvl="0" algn="r" eaLnBrk="1" hangingPunct="1">
              <a:spcBef>
                <a:spcPct val="0"/>
              </a:spcBef>
              <a:buNone/>
            </a:pPr>
            <a:fld id="{9A0DB2DC-4C9A-4742-B13C-FB6460FD3503}" type="slidenum">
              <a:rPr lang="zh-TW" altLang="en-US" sz="1200" b="0" dirty="0">
                <a:latin typeface="楷体_GB2312" pitchFamily="49" charset="-122"/>
                <a:ea typeface="楷体_GB2312" pitchFamily="49" charset="-122"/>
              </a:rPr>
            </a:fld>
            <a:endParaRPr lang="zh-TW" altLang="en-US" sz="1200" b="0" dirty="0">
              <a:latin typeface="楷体_GB2312" pitchFamily="49" charset="-122"/>
              <a:ea typeface="楷体_GB2312"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ß"/>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Þ"/>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3.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6.xml"/><Relationship Id="rId5" Type="http://schemas.openxmlformats.org/officeDocument/2006/relationships/tags" Target="../tags/tag259.xml"/><Relationship Id="rId4" Type="http://schemas.openxmlformats.org/officeDocument/2006/relationships/image" Target="../media/image6.svg"/><Relationship Id="rId3" Type="http://schemas.openxmlformats.org/officeDocument/2006/relationships/image" Target="../media/image5.png"/><Relationship Id="rId2" Type="http://schemas.openxmlformats.org/officeDocument/2006/relationships/tags" Target="../tags/tag258.xml"/><Relationship Id="rId1" Type="http://schemas.openxmlformats.org/officeDocument/2006/relationships/tags" Target="../tags/tag257.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image" Target="../media/image7.png"/><Relationship Id="rId1" Type="http://schemas.openxmlformats.org/officeDocument/2006/relationships/tags" Target="../tags/tag26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image" Target="../media/image8.png"/><Relationship Id="rId1" Type="http://schemas.openxmlformats.org/officeDocument/2006/relationships/tags" Target="../tags/tag26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3200">
              <a:latin typeface="Arial" panose="020B0604020202020204" pitchFamily="34" charset="0"/>
              <a:ea typeface="方正大黑体" charset="0"/>
            </a:endParaRPr>
          </a:p>
        </p:txBody>
      </p:sp>
      <p:sp>
        <p:nvSpPr>
          <p:cNvPr id="7" name="副标题 6"/>
          <p:cNvSpPr>
            <a:spLocks noGrp="1"/>
          </p:cNvSpPr>
          <p:nvPr>
            <p:ph type="subTitle" idx="1"/>
          </p:nvPr>
        </p:nvSpPr>
        <p:spPr/>
        <p:txBody>
          <a:bodyPr/>
          <a:lstStyle/>
          <a:p>
            <a:endParaRPr lang="zh-CN" altLang="en-US" sz="2600">
              <a:latin typeface="Times New Roman" panose="02020603050405020304" pitchFamily="18"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2346325" y="1724660"/>
            <a:ext cx="8142605" cy="23996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项目四</a:t>
            </a:r>
            <a:r>
              <a:rPr kumimoji="0" lang="en-US" altLang="zh-CN"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会计凭证填制与审核</a:t>
            </a:r>
            <a:endPar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任务四</a:t>
            </a:r>
            <a:r>
              <a:rPr kumimoji="0" lang="en-US" altLang="zh-CN"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转账凭证和通用记账凭证填制训练</a:t>
            </a:r>
            <a:endPar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150000"/>
              </a:lnSpc>
              <a:spcBef>
                <a:spcPts val="0"/>
              </a:spcBef>
              <a:spcAft>
                <a:spcPts val="0"/>
              </a:spcAft>
              <a:buClrTx/>
              <a:buSzTx/>
              <a:buFontTx/>
              <a:buNone/>
              <a:defRPr/>
            </a:pPr>
            <a:endPar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p:txBody>
      </p:sp>
      <p:pic>
        <p:nvPicPr>
          <p:cNvPr id="2" name="Picture 2"/>
          <p:cNvPicPr>
            <a:picLocks noChangeAspect="1" noChangeArrowheads="1"/>
          </p:cNvPicPr>
          <p:nvPr/>
        </p:nvPicPr>
        <p:blipFill>
          <a:blip r:embed="rId2" cstate="print">
            <a:alphaModFix amt="66000"/>
          </a:blip>
          <a:srcRect l="14304" t="25686" r="49542" b="65669"/>
          <a:stretch>
            <a:fillRect/>
          </a:stretch>
        </p:blipFill>
        <p:spPr bwMode="auto">
          <a:xfrm>
            <a:off x="4734672" y="-635"/>
            <a:ext cx="3307487" cy="511155"/>
          </a:xfrm>
          <a:prstGeom prst="rect">
            <a:avLst/>
          </a:prstGeom>
          <a:noFill/>
          <a:ln w="9525">
            <a:noFill/>
            <a:miter lim="800000"/>
            <a:headEnd/>
            <a:tailEnd/>
          </a:ln>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2"/>
          <p:cNvSpPr>
            <a:spLocks noGrp="1"/>
          </p:cNvSpPr>
          <p:nvPr>
            <p:custDataLst>
              <p:tags r:id="rId1"/>
            </p:custDataLst>
          </p:nvPr>
        </p:nvSpPr>
        <p:spPr>
          <a:xfrm>
            <a:off x="883644" y="809127"/>
            <a:ext cx="9144000" cy="1896745"/>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pitchFamily="34" charset="-122"/>
                <a:cs typeface="+mj-cs"/>
              </a:defRPr>
            </a:lvl1pPr>
          </a:lstStyle>
          <a:p>
            <a:pPr marL="0" indent="0" algn="l">
              <a:lnSpc>
                <a:spcPct val="100000"/>
              </a:lnSpc>
              <a:spcBef>
                <a:spcPts val="0"/>
              </a:spcBef>
              <a:spcAft>
                <a:spcPts val="0"/>
              </a:spcAft>
              <a:buSzPct val="100000"/>
              <a:buNone/>
            </a:pPr>
            <a:r>
              <a:rPr lang="zh-CN" altLang="en-US" sz="6600" dirty="0">
                <a:solidFill>
                  <a:schemeClr val="accent1"/>
                </a:solidFill>
                <a:latin typeface="方正粗黑宋简体" panose="02000000000000000000" charset="-122"/>
                <a:ea typeface="方正大黑体_GBK" panose="02010600010101010101" charset="-122"/>
              </a:rPr>
              <a:t>实验流程</a:t>
            </a:r>
            <a:endParaRPr lang="zh-CN" altLang="en-US" sz="6600" dirty="0">
              <a:solidFill>
                <a:schemeClr val="accent1"/>
              </a:solidFill>
              <a:latin typeface="方正粗黑宋简体" panose="02000000000000000000" charset="-122"/>
              <a:ea typeface="方正大黑体_GBK" panose="02010600010101010101" charset="-122"/>
            </a:endParaRPr>
          </a:p>
        </p:txBody>
      </p:sp>
      <p:sp>
        <p:nvSpPr>
          <p:cNvPr id="15" name="副标题 14"/>
          <p:cNvSpPr>
            <a:spLocks noGrp="1"/>
          </p:cNvSpPr>
          <p:nvPr>
            <p:custDataLst>
              <p:tags r:id="rId2"/>
            </p:custDataLst>
          </p:nvPr>
        </p:nvSpPr>
        <p:spPr>
          <a:xfrm>
            <a:off x="883920" y="3017520"/>
            <a:ext cx="11017885" cy="1737995"/>
          </a:xfrm>
          <a:prstGeom prst="rect">
            <a:avLst/>
          </a:prstGeom>
        </p:spPr>
        <p:txBody>
          <a:bodyPr vert="horz" lIns="91440" tIns="0" rIns="91440" bIns="45720" rtlCol="0"/>
          <a:lstStyle>
            <a:lvl1pPr marL="0" indent="0" algn="l"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l">
              <a:lnSpc>
                <a:spcPct val="150000"/>
              </a:lnSpc>
              <a:spcBef>
                <a:spcPts val="0"/>
              </a:spcBef>
              <a:spcAft>
                <a:spcPts val="1000"/>
              </a:spcAft>
              <a:buSzPct val="100000"/>
              <a:buNone/>
            </a:pP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转账凭证的填制方法</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通用记账凭证的填制方法</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转账凭证填写案例</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通用凭证填写案例</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凭证填写注意事项</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endPar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endParaRPr>
          </a:p>
        </p:txBody>
      </p:sp>
      <p:pic>
        <p:nvPicPr>
          <p:cNvPr id="11" name="图片 10"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977005" y="3017520"/>
            <a:ext cx="603250" cy="580390"/>
          </a:xfrm>
          <a:prstGeom prst="rect">
            <a:avLst/>
          </a:prstGeom>
        </p:spPr>
      </p:pic>
      <p:pic>
        <p:nvPicPr>
          <p:cNvPr id="2" name="图片 1"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78520" y="3017520"/>
            <a:ext cx="603250" cy="580390"/>
          </a:xfrm>
          <a:prstGeom prst="rect">
            <a:avLst/>
          </a:prstGeom>
        </p:spPr>
      </p:pic>
      <p:pic>
        <p:nvPicPr>
          <p:cNvPr id="4" name="图片 3"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10970" y="3597910"/>
            <a:ext cx="603250" cy="580390"/>
          </a:xfrm>
          <a:prstGeom prst="rect">
            <a:avLst/>
          </a:prstGeom>
        </p:spPr>
      </p:pic>
      <p:pic>
        <p:nvPicPr>
          <p:cNvPr id="7" name="图片 6"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74895" y="3597910"/>
            <a:ext cx="603250" cy="580390"/>
          </a:xfrm>
          <a:prstGeom prst="rect">
            <a:avLst/>
          </a:prstGeom>
        </p:spPr>
      </p:pic>
    </p:spTree>
    <p:custDataLst>
      <p:tags r:id="rId5"/>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438274" name="Rectangle 2"/>
          <p:cNvSpPr>
            <a:spLocks noGrp="1"/>
          </p:cNvSpPr>
          <p:nvPr>
            <p:ph type="title" idx="4294967295"/>
          </p:nvPr>
        </p:nvSpPr>
        <p:spPr>
          <a:xfrm>
            <a:off x="785495" y="260350"/>
            <a:ext cx="8968105" cy="1143000"/>
          </a:xfrm>
          <a:noFill/>
          <a:ln w="9525">
            <a:noFill/>
          </a:ln>
        </p:spPr>
        <p:txBody>
          <a:bodyPr vert="horz" wrap="square" lIns="91440" tIns="45720" rIns="91440" bIns="45720" anchor="ctr" anchorCtr="0">
            <a:noAutofit/>
          </a:bodyPr>
          <a:lst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lvl="0" algn="l">
              <a:buClrTx/>
              <a:buSzTx/>
              <a:buFontTx/>
            </a:pPr>
            <a:r>
              <a:rPr lang="zh-CN" altLang="en-US" sz="3200" dirty="0">
                <a:solidFill>
                  <a:schemeClr val="tx1"/>
                </a:solidFill>
                <a:latin typeface="方正粗黑宋简体" panose="02000000000000000000" charset="-122"/>
                <a:ea typeface="方正大黑体_GBK" panose="02010600010101010101" charset="-122"/>
                <a:cs typeface="微软雅黑" panose="020B0503020204020204" pitchFamily="34" charset="-122"/>
                <a:sym typeface="+mn-ea"/>
              </a:rPr>
              <a:t>一、转账凭证的填制方法</a:t>
            </a:r>
            <a:endParaRPr lang="zh-CN" altLang="en-US" sz="3200" dirty="0">
              <a:solidFill>
                <a:schemeClr val="tx1"/>
              </a:solidFill>
              <a:latin typeface="方正粗黑宋简体" panose="02000000000000000000" charset="-122"/>
              <a:ea typeface="方正大黑体_GBK" panose="02010600010101010101" charset="-122"/>
              <a:cs typeface="微软雅黑" panose="020B0503020204020204" pitchFamily="34" charset="-122"/>
              <a:sym typeface="+mn-ea"/>
            </a:endParaRPr>
          </a:p>
        </p:txBody>
      </p:sp>
      <p:sp>
        <p:nvSpPr>
          <p:cNvPr id="12" name="剪去对角的矩形 11"/>
          <p:cNvSpPr/>
          <p:nvPr/>
        </p:nvSpPr>
        <p:spPr>
          <a:xfrm>
            <a:off x="785495" y="1403350"/>
            <a:ext cx="9925050" cy="4751070"/>
          </a:xfrm>
          <a:prstGeom prst="snip2DiagRect">
            <a:avLst>
              <a:gd name="adj1" fmla="val 0"/>
              <a:gd name="adj2" fmla="val 14234"/>
            </a:avLst>
          </a:prstGeom>
          <a:solidFill>
            <a:schemeClr val="accent2">
              <a:lumMod val="60000"/>
              <a:lumOff val="40000"/>
              <a:alpha val="51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剪去对角的矩形 12"/>
          <p:cNvSpPr/>
          <p:nvPr/>
        </p:nvSpPr>
        <p:spPr>
          <a:xfrm>
            <a:off x="784860" y="1572895"/>
            <a:ext cx="9765665" cy="4751070"/>
          </a:xfrm>
          <a:prstGeom prst="snip2DiagRect">
            <a:avLst>
              <a:gd name="adj1" fmla="val 0"/>
              <a:gd name="adj2" fmla="val 15156"/>
            </a:avLst>
          </a:prstGeom>
          <a:solidFill>
            <a:schemeClr val="accent2">
              <a:lumMod val="60000"/>
              <a:lumOff val="40000"/>
            </a:schemeClr>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4" name="剪去对角的矩形 13"/>
          <p:cNvSpPr/>
          <p:nvPr/>
        </p:nvSpPr>
        <p:spPr>
          <a:xfrm>
            <a:off x="784860" y="1196975"/>
            <a:ext cx="10128250" cy="4751070"/>
          </a:xfrm>
          <a:prstGeom prst="snip2DiagRect">
            <a:avLst>
              <a:gd name="adj1" fmla="val 0"/>
              <a:gd name="adj2" fmla="val 14234"/>
            </a:avLst>
          </a:prstGeom>
          <a:solidFill>
            <a:schemeClr val="accent2">
              <a:lumMod val="60000"/>
              <a:lumOff val="40000"/>
              <a:alpha val="37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 name="文本框 14"/>
          <p:cNvSpPr txBox="1"/>
          <p:nvPr/>
        </p:nvSpPr>
        <p:spPr>
          <a:xfrm>
            <a:off x="1184275" y="1873250"/>
            <a:ext cx="9165590" cy="4092575"/>
          </a:xfrm>
          <a:prstGeom prst="rect">
            <a:avLst/>
          </a:prstGeom>
          <a:noFill/>
        </p:spPr>
        <p:txBody>
          <a:bodyPr wrap="square" rtlCol="0">
            <a:spAutoFit/>
          </a:bodyPr>
          <a:p>
            <a:r>
              <a:rPr lang="zh-CN" altLang="en-US" sz="2000"/>
              <a:t>（一）转账凭证是根据除库存现金、银行存款收付业务以外的转账业务的原始凭证填制的。</a:t>
            </a:r>
            <a:endParaRPr lang="zh-CN" altLang="en-US" sz="2000"/>
          </a:p>
          <a:p>
            <a:r>
              <a:rPr lang="zh-CN" altLang="en-US" sz="2000"/>
              <a:t>（二）转账凭证的填制时间填写在</a:t>
            </a:r>
            <a:r>
              <a:rPr lang="en-US" altLang="zh-CN" sz="2000"/>
              <a:t>“</a:t>
            </a:r>
            <a:r>
              <a:rPr lang="zh-CN" altLang="en-US" sz="2000"/>
              <a:t>年、月、日</a:t>
            </a:r>
            <a:r>
              <a:rPr lang="en-US" altLang="zh-CN" sz="2000"/>
              <a:t>”</a:t>
            </a:r>
            <a:r>
              <a:rPr lang="zh-CN" altLang="en-US" sz="2000"/>
              <a:t>内。</a:t>
            </a:r>
            <a:endParaRPr lang="zh-CN" altLang="en-US" sz="2000"/>
          </a:p>
          <a:p>
            <a:r>
              <a:rPr lang="zh-CN" altLang="en-US" sz="2000"/>
              <a:t>（三）右上方的编号按经济业务的顺序填写，填写</a:t>
            </a:r>
            <a:r>
              <a:rPr lang="en-US" altLang="zh-CN" sz="2000"/>
              <a:t>“</a:t>
            </a:r>
            <a:r>
              <a:rPr lang="zh-CN" altLang="en-US" sz="2000"/>
              <a:t>转字第</a:t>
            </a:r>
            <a:r>
              <a:rPr lang="en-US" altLang="en-US" sz="2000"/>
              <a:t>×</a:t>
            </a:r>
            <a:r>
              <a:rPr lang="zh-CN" altLang="en-US" sz="2000"/>
              <a:t>号</a:t>
            </a:r>
            <a:r>
              <a:rPr lang="en-US" altLang="zh-CN" sz="2000"/>
              <a:t>”</a:t>
            </a:r>
            <a:r>
              <a:rPr lang="zh-CN" altLang="en-US" sz="2000"/>
              <a:t>。</a:t>
            </a:r>
            <a:endParaRPr lang="zh-CN" altLang="en-US" sz="2000"/>
          </a:p>
          <a:p>
            <a:r>
              <a:rPr lang="zh-CN" altLang="en-US" sz="2000"/>
              <a:t>（四）</a:t>
            </a:r>
            <a:r>
              <a:rPr lang="en-US" altLang="zh-CN" sz="2000"/>
              <a:t>“</a:t>
            </a:r>
            <a:r>
              <a:rPr lang="zh-CN" altLang="en-US" sz="2000"/>
              <a:t>总账科目、子目（细目）</a:t>
            </a:r>
            <a:r>
              <a:rPr lang="en-US" altLang="zh-CN" sz="2000"/>
              <a:t>”</a:t>
            </a:r>
            <a:r>
              <a:rPr lang="zh-CN" altLang="en-US" sz="2000"/>
              <a:t>栏分别填写经济业务发生后所涉及的全部一级科目名称及其所属的明细科目名称，借方科目在先，贷方科目在后。</a:t>
            </a:r>
            <a:endParaRPr lang="zh-CN" altLang="en-US" sz="2000"/>
          </a:p>
          <a:p>
            <a:r>
              <a:rPr lang="zh-CN" altLang="en-US" sz="2000"/>
              <a:t>（五）</a:t>
            </a:r>
            <a:r>
              <a:rPr lang="en-US" altLang="zh-CN" sz="2000"/>
              <a:t>“</a:t>
            </a:r>
            <a:r>
              <a:rPr lang="zh-CN" altLang="en-US" sz="2000"/>
              <a:t>摘要</a:t>
            </a:r>
            <a:r>
              <a:rPr lang="en-US" altLang="zh-CN" sz="2000"/>
              <a:t>”</a:t>
            </a:r>
            <a:r>
              <a:rPr lang="zh-CN" altLang="en-US" sz="2000"/>
              <a:t>栏填写经济业务的简要内容。</a:t>
            </a:r>
            <a:endParaRPr lang="zh-CN" altLang="en-US" sz="2000"/>
          </a:p>
          <a:p>
            <a:r>
              <a:rPr lang="zh-CN" altLang="en-US" sz="2000"/>
              <a:t>（六）在</a:t>
            </a:r>
            <a:r>
              <a:rPr lang="en-US" altLang="zh-CN" sz="2000"/>
              <a:t>“</a:t>
            </a:r>
            <a:r>
              <a:rPr lang="zh-CN" altLang="en-US" sz="2000"/>
              <a:t>借方金额</a:t>
            </a:r>
            <a:r>
              <a:rPr lang="en-US" altLang="zh-CN" sz="2000"/>
              <a:t>”</a:t>
            </a:r>
            <a:r>
              <a:rPr lang="zh-CN" altLang="en-US" sz="2000"/>
              <a:t>和</a:t>
            </a:r>
            <a:r>
              <a:rPr lang="en-US" altLang="zh-CN" sz="2000"/>
              <a:t>“</a:t>
            </a:r>
            <a:r>
              <a:rPr lang="zh-CN" altLang="en-US" sz="2000"/>
              <a:t>贷方金额</a:t>
            </a:r>
            <a:r>
              <a:rPr lang="en-US" altLang="zh-CN" sz="2000"/>
              <a:t>”</a:t>
            </a:r>
            <a:r>
              <a:rPr lang="zh-CN" altLang="en-US" sz="2000"/>
              <a:t>栏相应的行次内计算填列与前面会计科目及其所属明细科目对应的应借应贷的金额。</a:t>
            </a:r>
            <a:endParaRPr lang="zh-CN" altLang="en-US" sz="2000"/>
          </a:p>
          <a:p>
            <a:r>
              <a:rPr lang="zh-CN" altLang="en-US" sz="2000"/>
              <a:t>（七）</a:t>
            </a:r>
            <a:r>
              <a:rPr lang="en-US" altLang="zh-CN" sz="2000"/>
              <a:t>“</a:t>
            </a:r>
            <a:r>
              <a:rPr lang="zh-CN" altLang="en-US" sz="2000"/>
              <a:t>合计</a:t>
            </a:r>
            <a:r>
              <a:rPr lang="en-US" altLang="zh-CN" sz="2000"/>
              <a:t>”</a:t>
            </a:r>
            <a:r>
              <a:rPr lang="zh-CN" altLang="en-US" sz="2000"/>
              <a:t>栏填列借方会计科目金额合计和贷方会计科目金额合计，且两者应相等。</a:t>
            </a:r>
            <a:endParaRPr lang="zh-CN" altLang="en-US" sz="2000"/>
          </a:p>
          <a:p>
            <a:r>
              <a:rPr lang="zh-CN" altLang="en-US" sz="2000"/>
              <a:t>（八）收款和付款记账凭证还应当由出纳人员签名或盖章。转账凭证由于不涉及库存现金、银行存款收付业务，出纳无须签章。</a:t>
            </a:r>
            <a:endParaRPr lang="zh-CN" altLang="en-US" sz="2000"/>
          </a:p>
        </p:txBody>
      </p:sp>
    </p:spTree>
    <p:custDataLst>
      <p:tags r:id="rId3"/>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393065" y="2420620"/>
            <a:ext cx="11506200" cy="276352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348615" y="1691640"/>
            <a:ext cx="5997575" cy="840740"/>
          </a:xfrm>
          <a:prstGeom prst="rect">
            <a:avLst/>
          </a:prstGeom>
          <a:noFill/>
          <a:ln w="9525">
            <a:noFill/>
            <a:miter lim="800000"/>
          </a:ln>
        </p:spPr>
        <p:txBody>
          <a:bodyPr wrap="square" anchor="ctr">
            <a:no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二、通用记账凭证的填制方法</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 </a:t>
            </a:r>
            <a:endPar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
        <p:nvSpPr>
          <p:cNvPr id="2" name="文本框 1"/>
          <p:cNvSpPr txBox="1"/>
          <p:nvPr/>
        </p:nvSpPr>
        <p:spPr>
          <a:xfrm>
            <a:off x="708660" y="2833370"/>
            <a:ext cx="10931525" cy="1938020"/>
          </a:xfrm>
          <a:prstGeom prst="rect">
            <a:avLst/>
          </a:prstGeom>
          <a:noFill/>
        </p:spPr>
        <p:txBody>
          <a:bodyPr wrap="square" rtlCol="0">
            <a:spAutoFit/>
          </a:bodyPr>
          <a:p>
            <a:r>
              <a:rPr lang="zh-CN" altLang="en-US" sz="2400">
                <a:solidFill>
                  <a:srgbClr val="582C00"/>
                </a:solidFill>
              </a:rPr>
              <a:t>（一）通用记账凭证是一种适合各种经济业务的记账凭证。</a:t>
            </a:r>
            <a:endParaRPr lang="zh-CN" altLang="en-US" sz="2400">
              <a:solidFill>
                <a:srgbClr val="582C00"/>
              </a:solidFill>
            </a:endParaRPr>
          </a:p>
          <a:p>
            <a:r>
              <a:rPr lang="zh-CN" altLang="en-US" sz="2400">
                <a:solidFill>
                  <a:srgbClr val="582C00"/>
                </a:solidFill>
              </a:rPr>
              <a:t>（二）通用记账凭证的基本内容与转账凭证类似，但它集收款、付款和转账凭证于一身，可用于各种类型的经济业务。</a:t>
            </a:r>
            <a:endParaRPr lang="zh-CN" altLang="en-US" sz="2400">
              <a:solidFill>
                <a:srgbClr val="582C00"/>
              </a:solidFill>
            </a:endParaRPr>
          </a:p>
          <a:p>
            <a:r>
              <a:rPr lang="zh-CN" altLang="en-US" sz="2400">
                <a:solidFill>
                  <a:srgbClr val="582C00"/>
                </a:solidFill>
              </a:rPr>
              <a:t>（三）通用记账凭证是指凭证格式具有通用性，可以记录各种经济业务的记账凭证，适用于规模小、会计业务少、经济业务比较简单的企业。</a:t>
            </a:r>
            <a:endParaRPr lang="zh-CN" altLang="en-US" sz="2400">
              <a:solidFill>
                <a:srgbClr val="582C00"/>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252095" y="1317625"/>
            <a:ext cx="11647170" cy="4481195"/>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430530" y="255905"/>
            <a:ext cx="11331575" cy="5285105"/>
          </a:xfrm>
          <a:prstGeom prst="rect">
            <a:avLst/>
          </a:prstGeom>
          <a:noFill/>
          <a:ln w="9525">
            <a:noFill/>
            <a:miter lim="800000"/>
          </a:ln>
        </p:spPr>
        <p:txBody>
          <a:bodyPr wrap="square" anchor="ctr">
            <a:no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三、转账凭证填写案例</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20*5</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年</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5</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月</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12</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日，</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企业生产车间生产甲产品领用原材料</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，价值</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5000</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元，附领料单</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张。（经办人李明）</a:t>
            </a:r>
            <a:endPar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填写过程：首先，填写日期，确保日期准确无误；接着，编写凭证编号，按照一定的编号规则进行编号；然后，简明扼要地填写经济业务摘要，如</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生产车间领用原材料</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；再根据业务确定会计分录，借方科目为</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生产成本</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，贷方科目为</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原材料</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，并将金额分别填入借方金额和贷方金额栏；最后，填写所附原始凭证张数，并在制单人处签名盖章。</a:t>
            </a:r>
            <a:endPar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748665" y="1035685"/>
            <a:ext cx="10528935" cy="493268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356870" y="255905"/>
            <a:ext cx="4605655" cy="1130300"/>
          </a:xfrm>
          <a:prstGeom prst="rect">
            <a:avLst/>
          </a:prstGeom>
          <a:noFill/>
          <a:ln w="9525">
            <a:noFill/>
            <a:miter lim="800000"/>
          </a:ln>
        </p:spPr>
        <p:txBody>
          <a:bodyPr wrap="square" anchor="ctr">
            <a:no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三、转账凭证填写案例</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pic>
        <p:nvPicPr>
          <p:cNvPr id="2" name="图片 1"/>
          <p:cNvPicPr>
            <a:picLocks noChangeAspect="1"/>
          </p:cNvPicPr>
          <p:nvPr/>
        </p:nvPicPr>
        <p:blipFill>
          <a:blip r:embed="rId2"/>
          <a:srcRect t="1604"/>
          <a:stretch>
            <a:fillRect/>
          </a:stretch>
        </p:blipFill>
        <p:spPr>
          <a:xfrm>
            <a:off x="1031875" y="1517015"/>
            <a:ext cx="9790430" cy="4088765"/>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252095" y="1317625"/>
            <a:ext cx="11647170" cy="4481195"/>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430530" y="255905"/>
            <a:ext cx="11331575" cy="5285105"/>
          </a:xfrm>
          <a:prstGeom prst="rect">
            <a:avLst/>
          </a:prstGeom>
          <a:noFill/>
          <a:ln w="9525">
            <a:noFill/>
            <a:miter lim="800000"/>
          </a:ln>
        </p:spPr>
        <p:txBody>
          <a:bodyPr wrap="square" anchor="ctr">
            <a:no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四、通用凭证填写案例</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20*5</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年</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7</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月</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19</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日，增值税一般纳税人</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公司销售甲产品一批，售价</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8000</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元，其中</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3000</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元收到现金，</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5000</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元存入银行。附增值税专用发票</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张、现金收据</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张、银行进账单</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张。（经办人李明）</a:t>
            </a:r>
            <a:endPar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填写过程：首先，填写日期和凭证编号，简明扼要填写经济业务摘要</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销售甲产品</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；然后，根据经济业务确定会计分录，借方科目为</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库存现金</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”3000</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元、</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银行存款</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”5000</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元，贷方科目为</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主营业务收入</a:t>
            </a:r>
            <a:r>
              <a:rPr kumimoji="0" lang="en-US" altLang="zh-CN"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”8000</a:t>
            </a: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元，并将相应金额填入对应栏次；最后，填写所附原始凭证张数，签名盖章。</a:t>
            </a:r>
            <a:endPar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748665" y="1035685"/>
            <a:ext cx="10528935" cy="493268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356870" y="63500"/>
            <a:ext cx="4605655" cy="1130300"/>
          </a:xfrm>
          <a:prstGeom prst="rect">
            <a:avLst/>
          </a:prstGeom>
          <a:noFill/>
          <a:ln w="9525">
            <a:noFill/>
            <a:miter lim="800000"/>
          </a:ln>
        </p:spPr>
        <p:txBody>
          <a:bodyPr wrap="square" anchor="ctr">
            <a:no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四、通用凭证填写案例</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pic>
        <p:nvPicPr>
          <p:cNvPr id="3" name="图片 2"/>
          <p:cNvPicPr>
            <a:picLocks noChangeAspect="1"/>
          </p:cNvPicPr>
          <p:nvPr/>
        </p:nvPicPr>
        <p:blipFill>
          <a:blip r:embed="rId2"/>
          <a:stretch>
            <a:fillRect/>
          </a:stretch>
        </p:blipFill>
        <p:spPr>
          <a:xfrm>
            <a:off x="1318895" y="1342390"/>
            <a:ext cx="9162415" cy="4305300"/>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252095" y="2384425"/>
            <a:ext cx="11647170" cy="145923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430530" y="255905"/>
            <a:ext cx="11331575" cy="5285105"/>
          </a:xfrm>
          <a:prstGeom prst="rect">
            <a:avLst/>
          </a:prstGeom>
          <a:noFill/>
          <a:ln w="9525">
            <a:noFill/>
            <a:miter lim="800000"/>
          </a:ln>
        </p:spPr>
        <p:txBody>
          <a:bodyPr wrap="square" anchor="ctr">
            <a:no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五、凭证填写</a:t>
            </a: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注意事项</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在演示过程中，重点强调填写规范，如数字的书写要清晰、整齐，金额的计算要准确，会计科目的选择要正确，借贷方金额要相等。</a:t>
            </a:r>
            <a:endPar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21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2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6.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257.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Lst>
</file>

<file path=ppt/tags/tag258.xml><?xml version="1.0" encoding="utf-8"?>
<p:tagLst xmlns:p="http://schemas.openxmlformats.org/presentationml/2006/main">
  <p:tag name="KSO_WM_UNIT_ISCONTENTSTITLE" val="0"/>
  <p:tag name="KSO_WM_UNIT_ISNUMDGMTITLE" val="0"/>
  <p:tag name="KSO_WM_UNIT_NOCLEAR" val="0"/>
  <p:tag name="KSO_WM_UNIT_VALUE" val="70"/>
  <p:tag name="KSO_WM_UNIT_HIGHLIGHT" val="0"/>
  <p:tag name="KSO_WM_UNIT_COMPATIBLE" val="0"/>
  <p:tag name="KSO_WM_UNIT_DIAGRAM_ISNUMVISUAL" val="0"/>
  <p:tag name="KSO_WM_UNIT_DIAGRAM_ISREFERUNIT" val="0"/>
  <p:tag name="KSO_WM_UNIT_TYPE" val="b"/>
  <p:tag name="KSO_WM_UNIT_INDEX" val="1"/>
  <p:tag name="KSO_WM_UNIT_ID" val="custom20206915_1*b*1"/>
  <p:tag name="KSO_WM_TEMPLATE_CATEGORY" val="custom"/>
  <p:tag name="KSO_WM_TEMPLATE_INDEX" val="20206915"/>
  <p:tag name="KSO_WM_UNIT_LAYERLEVEL" val="1"/>
  <p:tag name="KSO_WM_TAG_VERSION" val="1.0"/>
  <p:tag name="KSO_WM_BEAUTIFY_FLAG" val="#wm#"/>
  <p:tag name="KSO_WM_UNIT_PRESET_TEXT" val="单击此处添加副标题"/>
  <p:tag name="KSO_WM_UNIT_TEXT_FILL_FORE_SCHEMECOLOR_INDEX_BRIGHTNESS" val="0.25"/>
  <p:tag name="KSO_WM_UNIT_TEXT_FILL_FORE_SCHEMECOLOR_INDEX" val="13"/>
  <p:tag name="KSO_WM_UNIT_TEXT_FILL_TYPE" val="1"/>
</p:tagLst>
</file>

<file path=ppt/tags/tag259.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77866daf-72a8-4666-b39a-f9c82ef495e8}"/>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4d5494cb-8372-44bb-8c4d-7346524a7988}"/>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SLIDE_BK_DARK_LIGHT" val=""/>
  <p:tag name="KSO_WM_SLIDE_BACKGROUND_TYPE" val="general"/>
</p:tagLst>
</file>

<file path=ppt/tags/tag2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暗香扑面">
  <a:themeElements>
    <a:clrScheme name="">
      <a:dk1>
        <a:srgbClr val="000000"/>
      </a:dk1>
      <a:lt1>
        <a:srgbClr val="FFFFFF"/>
      </a:lt1>
      <a:dk2>
        <a:srgbClr val="2F2F2F"/>
      </a:dk2>
      <a:lt2>
        <a:srgbClr val="FFFFF4"/>
      </a:lt2>
      <a:accent1>
        <a:srgbClr val="918415"/>
      </a:accent1>
      <a:accent2>
        <a:srgbClr val="C47546"/>
      </a:accent2>
      <a:accent3>
        <a:srgbClr val="FFFFFF"/>
      </a:accent3>
      <a:accent4>
        <a:srgbClr val="000000"/>
      </a:accent4>
      <a:accent5>
        <a:srgbClr val="C7C2AA"/>
      </a:accent5>
      <a:accent6>
        <a:srgbClr val="AF683E"/>
      </a:accent6>
      <a:hlink>
        <a:srgbClr val="00D5D5"/>
      </a:hlink>
      <a:folHlink>
        <a:srgbClr val="DD00DD"/>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2F2F2F"/>
        </a:dk2>
        <a:lt2>
          <a:srgbClr val="FFFFF4"/>
        </a:lt2>
        <a:accent1>
          <a:srgbClr val="918415"/>
        </a:accent1>
        <a:accent2>
          <a:srgbClr val="C47546"/>
        </a:accent2>
        <a:accent3>
          <a:srgbClr val="FFFFFF"/>
        </a:accent3>
        <a:accent4>
          <a:srgbClr val="000000"/>
        </a:accent4>
        <a:accent5>
          <a:srgbClr val="C7C2AA"/>
        </a:accent5>
        <a:accent6>
          <a:srgbClr val="AF683E"/>
        </a:accent6>
        <a:hlink>
          <a:srgbClr val="00D5D5"/>
        </a:hlink>
        <a:folHlink>
          <a:srgbClr val="DD00D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1164</Words>
  <Application>WPS 演示</Application>
  <PresentationFormat>宽屏</PresentationFormat>
  <Paragraphs>69</Paragraphs>
  <Slides>10</Slides>
  <Notes>4</Notes>
  <HiddenSlides>0</HiddenSlides>
  <MMClips>0</MMClips>
  <ScaleCrop>false</ScaleCrop>
  <HeadingPairs>
    <vt:vector size="6" baseType="variant">
      <vt:variant>
        <vt:lpstr>已用的字体</vt:lpstr>
      </vt:variant>
      <vt:variant>
        <vt:i4>17</vt:i4>
      </vt:variant>
      <vt:variant>
        <vt:lpstr>主题</vt:lpstr>
      </vt:variant>
      <vt:variant>
        <vt:i4>5</vt:i4>
      </vt:variant>
      <vt:variant>
        <vt:lpstr>幻灯片标题</vt:lpstr>
      </vt:variant>
      <vt:variant>
        <vt:i4>10</vt:i4>
      </vt:variant>
    </vt:vector>
  </HeadingPairs>
  <TitlesOfParts>
    <vt:vector size="32" baseType="lpstr">
      <vt:lpstr>Arial</vt:lpstr>
      <vt:lpstr>宋体</vt:lpstr>
      <vt:lpstr>Wingdings</vt:lpstr>
      <vt:lpstr>Times New Roman</vt:lpstr>
      <vt:lpstr>楷体_GB2312</vt:lpstr>
      <vt:lpstr>Wingdings 2</vt:lpstr>
      <vt:lpstr>微软雅黑</vt:lpstr>
      <vt:lpstr>Times New Roman</vt:lpstr>
      <vt:lpstr>隶书</vt:lpstr>
      <vt:lpstr>方正大黑体</vt:lpstr>
      <vt:lpstr>方正大黑体_GBK</vt:lpstr>
      <vt:lpstr>方正粗黑宋简体</vt:lpstr>
      <vt:lpstr>黑体</vt:lpstr>
      <vt:lpstr>Arial Unicode MS</vt:lpstr>
      <vt:lpstr>Calibri</vt:lpstr>
      <vt:lpstr>汉仪雅酷黑简</vt:lpstr>
      <vt:lpstr>新宋体</vt:lpstr>
      <vt:lpstr>暗香扑面</vt:lpstr>
      <vt:lpstr>2_Office 主题​​</vt:lpstr>
      <vt:lpstr>1_Office 主题​​</vt:lpstr>
      <vt:lpstr>3_Office 主题​​</vt:lpstr>
      <vt:lpstr>4_Office 主题​​</vt:lpstr>
      <vt:lpstr>PowerPoint 演示文稿</vt:lpstr>
      <vt:lpstr>PowerPoint 演示文稿</vt:lpstr>
      <vt:lpstr>一、转账凭证的填制方法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172</cp:revision>
  <dcterms:created xsi:type="dcterms:W3CDTF">2019-06-19T02:08:00Z</dcterms:created>
  <dcterms:modified xsi:type="dcterms:W3CDTF">2025-07-24T08:47:49Z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568E67A7C3924296A2CC88CA2D1F4ED5_13</vt:lpwstr>
  </property>
</Properties>
</file>